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70" r:id="rId5"/>
    <p:sldId id="272" r:id="rId6"/>
    <p:sldId id="265" r:id="rId7"/>
    <p:sldId id="271" r:id="rId8"/>
    <p:sldId id="263" r:id="rId9"/>
  </p:sldIdLst>
  <p:sldSz cx="14630400" cy="8229600"/>
  <p:notesSz cx="8229600" cy="14630400"/>
  <p:embeddedFontLst>
    <p:embeddedFont>
      <p:font typeface="Inter" panose="020B0502030000000004" pitchFamily="34" charset="0"/>
      <p:regular r:id="rId11"/>
      <p:bold r:id="rId12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883"/>
    <p:restoredTop sz="94610"/>
  </p:normalViewPr>
  <p:slideViewPr>
    <p:cSldViewPr snapToGrid="0" snapToObjects="1">
      <p:cViewPr>
        <p:scale>
          <a:sx n="66" d="100"/>
          <a:sy n="66" d="100"/>
        </p:scale>
        <p:origin x="2168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eg>
</file>

<file path=ppt/media/image21.jpg>
</file>

<file path=ppt/media/image22.png>
</file>

<file path=ppt/media/image23.pn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9444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647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494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088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56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13" Type="http://schemas.openxmlformats.org/officeDocument/2006/relationships/image" Target="../media/image13.jpg"/><Relationship Id="rId18" Type="http://schemas.openxmlformats.org/officeDocument/2006/relationships/image" Target="../media/image1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12" Type="http://schemas.openxmlformats.org/officeDocument/2006/relationships/image" Target="../media/image12.jpg"/><Relationship Id="rId17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6.jpg"/><Relationship Id="rId20" Type="http://schemas.openxmlformats.org/officeDocument/2006/relationships/image" Target="../media/image20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5" Type="http://schemas.openxmlformats.org/officeDocument/2006/relationships/image" Target="../media/image15.jpg"/><Relationship Id="rId10" Type="http://schemas.openxmlformats.org/officeDocument/2006/relationships/image" Target="../media/image10.jpg"/><Relationship Id="rId19" Type="http://schemas.openxmlformats.org/officeDocument/2006/relationships/image" Target="../media/image19.jpg"/><Relationship Id="rId4" Type="http://schemas.openxmlformats.org/officeDocument/2006/relationships/image" Target="../media/image4.jpg"/><Relationship Id="rId9" Type="http://schemas.openxmlformats.org/officeDocument/2006/relationships/image" Target="../media/image9.jpg"/><Relationship Id="rId14" Type="http://schemas.openxmlformats.org/officeDocument/2006/relationships/image" Target="../media/image1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593777"/>
            <a:ext cx="5717845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Feminist Art Explorer: Visual Themes </a:t>
            </a:r>
          </a:p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 1970s-80s Art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793790" y="527280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Student Name: Veronika Heckl</a:t>
            </a:r>
            <a:endParaRPr lang="en-US" sz="1750" dirty="0"/>
          </a:p>
        </p:txBody>
      </p:sp>
      <p:pic>
        <p:nvPicPr>
          <p:cNvPr id="6" name="Grafik 5" descr="Ein Bild, das Person, Musik, Musikinstrument, Streichinstrument enthält.&#10;&#10;KI-generierte Inhalte können fehlerhaft sein.">
            <a:extLst>
              <a:ext uri="{FF2B5EF4-FFF2-40B4-BE49-F238E27FC236}">
                <a16:creationId xmlns:a16="http://schemas.microsoft.com/office/drawing/2014/main" id="{5A9753EB-ADAD-D2C0-479C-D97BC612A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478" y="1263648"/>
            <a:ext cx="4999121" cy="49991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6387" y="484227"/>
            <a:ext cx="8991719" cy="605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1. Project Proposal: Objectives &amp; Relevance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16387" y="1529834"/>
            <a:ext cx="2421612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Goal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616387" y="2008584"/>
            <a:ext cx="6484025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AI-powered tool to uncover visual patterns in 1970s and 1980s feminist art.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537609" y="1529834"/>
            <a:ext cx="2421612" cy="302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Why It Matters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537609" y="2008584"/>
            <a:ext cx="6484025" cy="1738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Reveals how women artists used shared symbols to challenge stereotypes		Learning aspect -&gt; chat with a bot that’s instructed to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		talk about feminist art.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		Creating a base for comparing the symbolism from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		artists of different countries </a:t>
            </a:r>
            <a:r>
              <a:rPr lang="en-US" sz="13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f.e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. Austria VS USA</a:t>
            </a:r>
            <a:endParaRPr lang="en-US" sz="1350" dirty="0"/>
          </a:p>
        </p:txBody>
      </p:sp>
      <p:pic>
        <p:nvPicPr>
          <p:cNvPr id="10" name="Grafik 9" descr="Ein Bild, das Person, Kleidung, Menschliches Gesicht, Im Haus enthält.&#10;&#10;KI-generierte Inhalte können fehlerhaft sein.">
            <a:extLst>
              <a:ext uri="{FF2B5EF4-FFF2-40B4-BE49-F238E27FC236}">
                <a16:creationId xmlns:a16="http://schemas.microsoft.com/office/drawing/2014/main" id="{CF0FE12E-657E-E39D-0BD1-DD6F33C70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67" y="2466379"/>
            <a:ext cx="1318736" cy="1648421"/>
          </a:xfrm>
          <a:prstGeom prst="rect">
            <a:avLst/>
          </a:prstGeom>
        </p:spPr>
      </p:pic>
      <p:pic>
        <p:nvPicPr>
          <p:cNvPr id="12" name="Grafik 11" descr="Ein Bild, das Person, Menschliches Gesicht, Schwarzweiß, Porträt enthält.&#10;&#10;KI-generierte Inhalte können fehlerhaft sein.">
            <a:extLst>
              <a:ext uri="{FF2B5EF4-FFF2-40B4-BE49-F238E27FC236}">
                <a16:creationId xmlns:a16="http://schemas.microsoft.com/office/drawing/2014/main" id="{A60C1226-BA2A-0FCD-9D4E-2D07B4DB67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8292" y="2466379"/>
            <a:ext cx="1321161" cy="1648421"/>
          </a:xfrm>
          <a:prstGeom prst="rect">
            <a:avLst/>
          </a:prstGeom>
        </p:spPr>
      </p:pic>
      <p:pic>
        <p:nvPicPr>
          <p:cNvPr id="14" name="Grafik 13" descr="Ein Bild, das Person, Kleidung, Menschliches Gesicht, Wand enthält.&#10;&#10;KI-generierte Inhalte können fehlerhaft sein.">
            <a:extLst>
              <a:ext uri="{FF2B5EF4-FFF2-40B4-BE49-F238E27FC236}">
                <a16:creationId xmlns:a16="http://schemas.microsoft.com/office/drawing/2014/main" id="{DB8DD134-CF2F-DFDF-F2D0-CEBBDD99B7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8562" y="2466379"/>
            <a:ext cx="1213994" cy="1648421"/>
          </a:xfrm>
          <a:prstGeom prst="rect">
            <a:avLst/>
          </a:prstGeom>
        </p:spPr>
      </p:pic>
      <p:pic>
        <p:nvPicPr>
          <p:cNvPr id="16" name="Grafik 15" descr="Ein Bild, das Kleidung, Porträt, Menschliches Gesicht, Augenbinde enthält.&#10;&#10;KI-generierte Inhalte können fehlerhaft sein.">
            <a:extLst>
              <a:ext uri="{FF2B5EF4-FFF2-40B4-BE49-F238E27FC236}">
                <a16:creationId xmlns:a16="http://schemas.microsoft.com/office/drawing/2014/main" id="{2DA2B055-1401-23B7-6E8E-B28A82D444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1160" y="2466379"/>
            <a:ext cx="1273405" cy="1648421"/>
          </a:xfrm>
          <a:prstGeom prst="rect">
            <a:avLst/>
          </a:prstGeom>
        </p:spPr>
      </p:pic>
      <p:pic>
        <p:nvPicPr>
          <p:cNvPr id="18" name="Grafik 17" descr="Ein Bild, das Im Haus, Kleidung, Wand, Haushaltsgerät enthält.&#10;&#10;KI-generierte Inhalte können fehlerhaft sein.">
            <a:extLst>
              <a:ext uri="{FF2B5EF4-FFF2-40B4-BE49-F238E27FC236}">
                <a16:creationId xmlns:a16="http://schemas.microsoft.com/office/drawing/2014/main" id="{4CA8B315-77D6-0DCB-8B77-895A9A05B4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8766" y="4290893"/>
            <a:ext cx="2082514" cy="1660805"/>
          </a:xfrm>
          <a:prstGeom prst="rect">
            <a:avLst/>
          </a:prstGeom>
        </p:spPr>
      </p:pic>
      <p:pic>
        <p:nvPicPr>
          <p:cNvPr id="20" name="Grafik 19" descr="Ein Bild, das Entwurf, Zeichnung, Kunst, Schwarzweiß enthält.&#10;&#10;KI-generierte Inhalte können fehlerhaft sein.">
            <a:extLst>
              <a:ext uri="{FF2B5EF4-FFF2-40B4-BE49-F238E27FC236}">
                <a16:creationId xmlns:a16="http://schemas.microsoft.com/office/drawing/2014/main" id="{C53915C6-2E6E-37AC-0E7C-E64C21CB4E0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64313" y="4290894"/>
            <a:ext cx="2271185" cy="1660804"/>
          </a:xfrm>
          <a:prstGeom prst="rect">
            <a:avLst/>
          </a:prstGeom>
        </p:spPr>
      </p:pic>
      <p:pic>
        <p:nvPicPr>
          <p:cNvPr id="22" name="Grafik 21" descr="Ein Bild, das monochrom, Schwarzweiß, Treppe, Straße enthält.&#10;&#10;KI-generierte Inhalte können fehlerhaft sein.">
            <a:extLst>
              <a:ext uri="{FF2B5EF4-FFF2-40B4-BE49-F238E27FC236}">
                <a16:creationId xmlns:a16="http://schemas.microsoft.com/office/drawing/2014/main" id="{C57E6356-4062-6278-2ED4-DE5F2B03C7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6323" y="6127791"/>
            <a:ext cx="2082514" cy="1660458"/>
          </a:xfrm>
          <a:prstGeom prst="rect">
            <a:avLst/>
          </a:prstGeom>
        </p:spPr>
      </p:pic>
      <p:pic>
        <p:nvPicPr>
          <p:cNvPr id="24" name="Grafik 23" descr="Ein Bild, das Entwurf, Porträt, Hals, Kiefer enthält.&#10;&#10;KI-generierte Inhalte können fehlerhaft sein.">
            <a:extLst>
              <a:ext uri="{FF2B5EF4-FFF2-40B4-BE49-F238E27FC236}">
                <a16:creationId xmlns:a16="http://schemas.microsoft.com/office/drawing/2014/main" id="{6AED9D60-5516-F742-11D5-14F679EE21E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33740" y="6115408"/>
            <a:ext cx="1238141" cy="1702887"/>
          </a:xfrm>
          <a:prstGeom prst="rect">
            <a:avLst/>
          </a:prstGeom>
        </p:spPr>
      </p:pic>
      <p:pic>
        <p:nvPicPr>
          <p:cNvPr id="26" name="Grafik 25" descr="Ein Bild, das Menschliches Gesicht, Person, Kleidung, Schwarzweiß enthält.&#10;&#10;KI-generierte Inhalte können fehlerhaft sein.">
            <a:extLst>
              <a:ext uri="{FF2B5EF4-FFF2-40B4-BE49-F238E27FC236}">
                <a16:creationId xmlns:a16="http://schemas.microsoft.com/office/drawing/2014/main" id="{E28E1B41-765A-9658-00AD-B88C5043A9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16784" y="6115408"/>
            <a:ext cx="2257208" cy="1738050"/>
          </a:xfrm>
          <a:prstGeom prst="rect">
            <a:avLst/>
          </a:prstGeom>
        </p:spPr>
      </p:pic>
      <p:pic>
        <p:nvPicPr>
          <p:cNvPr id="28" name="Grafik 27" descr="Ein Bild, das Schwarzweiß, Blume, monochrome Fotografie, monochrom enthält.&#10;&#10;KI-generierte Inhalte können fehlerhaft sein.">
            <a:extLst>
              <a:ext uri="{FF2B5EF4-FFF2-40B4-BE49-F238E27FC236}">
                <a16:creationId xmlns:a16="http://schemas.microsoft.com/office/drawing/2014/main" id="{2A047958-12C6-1E20-39A5-594489FC5FD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08531" y="4290893"/>
            <a:ext cx="2493699" cy="1660804"/>
          </a:xfrm>
          <a:prstGeom prst="rect">
            <a:avLst/>
          </a:prstGeom>
        </p:spPr>
      </p:pic>
      <p:pic>
        <p:nvPicPr>
          <p:cNvPr id="30" name="Grafik 29" descr="Ein Bild, das Schwarzweiß, Person, Kleidung, Türgriff enthält.&#10;&#10;KI-generierte Inhalte können fehlerhaft sein.">
            <a:extLst>
              <a:ext uri="{FF2B5EF4-FFF2-40B4-BE49-F238E27FC236}">
                <a16:creationId xmlns:a16="http://schemas.microsoft.com/office/drawing/2014/main" id="{3A29C981-17B0-AAD2-151E-D1678D46D29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632410" y="6115408"/>
            <a:ext cx="1184617" cy="1702887"/>
          </a:xfrm>
          <a:prstGeom prst="rect">
            <a:avLst/>
          </a:prstGeom>
        </p:spPr>
      </p:pic>
      <p:pic>
        <p:nvPicPr>
          <p:cNvPr id="32" name="Grafik 31" descr="Ein Bild, das Menschliches Gesicht, Kleidung, Person, Schwarzweiß enthält.&#10;&#10;KI-generierte Inhalte können fehlerhaft sein.">
            <a:extLst>
              <a:ext uri="{FF2B5EF4-FFF2-40B4-BE49-F238E27FC236}">
                <a16:creationId xmlns:a16="http://schemas.microsoft.com/office/drawing/2014/main" id="{3C7FB3EE-94DD-5939-E71D-702296BC480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43257" y="4273339"/>
            <a:ext cx="1681561" cy="1678358"/>
          </a:xfrm>
          <a:prstGeom prst="rect">
            <a:avLst/>
          </a:prstGeom>
        </p:spPr>
      </p:pic>
      <p:pic>
        <p:nvPicPr>
          <p:cNvPr id="34" name="Grafik 33" descr="Ein Bild, das Kleidung, Person, Jeans, Schuhwerk enthält.&#10;&#10;KI-generierte Inhalte können fehlerhaft sein.">
            <a:extLst>
              <a:ext uri="{FF2B5EF4-FFF2-40B4-BE49-F238E27FC236}">
                <a16:creationId xmlns:a16="http://schemas.microsoft.com/office/drawing/2014/main" id="{667608E2-4D24-DC0F-CE8C-D5EEA9036A8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75445" y="6093638"/>
            <a:ext cx="2096551" cy="1702888"/>
          </a:xfrm>
          <a:prstGeom prst="rect">
            <a:avLst/>
          </a:prstGeom>
        </p:spPr>
      </p:pic>
      <p:pic>
        <p:nvPicPr>
          <p:cNvPr id="36" name="Grafik 35" descr="Ein Bild, das Entwurf, Frau, Kleid, Menschliches Gesicht enthält.&#10;&#10;KI-generierte Inhalte können fehlerhaft sein.">
            <a:extLst>
              <a:ext uri="{FF2B5EF4-FFF2-40B4-BE49-F238E27FC236}">
                <a16:creationId xmlns:a16="http://schemas.microsoft.com/office/drawing/2014/main" id="{215CBDFB-3E41-81FE-2377-7706FE5BAA1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765845" y="3851837"/>
            <a:ext cx="1534192" cy="2099860"/>
          </a:xfrm>
          <a:prstGeom prst="rect">
            <a:avLst/>
          </a:prstGeom>
        </p:spPr>
      </p:pic>
      <p:pic>
        <p:nvPicPr>
          <p:cNvPr id="38" name="Grafik 37" descr="Ein Bild, das Schwarzweiß, Schnee, monochrome Fotografie, monochrom enthält.&#10;&#10;KI-generierte Inhalte können fehlerhaft sein.">
            <a:extLst>
              <a:ext uri="{FF2B5EF4-FFF2-40B4-BE49-F238E27FC236}">
                <a16:creationId xmlns:a16="http://schemas.microsoft.com/office/drawing/2014/main" id="{0B3D3EE1-B21E-C919-59E3-EE04167E4C0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303169" y="2735698"/>
            <a:ext cx="2227548" cy="1392218"/>
          </a:xfrm>
          <a:prstGeom prst="rect">
            <a:avLst/>
          </a:prstGeom>
        </p:spPr>
      </p:pic>
      <p:pic>
        <p:nvPicPr>
          <p:cNvPr id="40" name="Grafik 39" descr="Ein Bild, das Schwarzweiß, Wand, Im Haus, Mobiliar enthält.&#10;&#10;KI-generierte Inhalte können fehlerhaft sein.">
            <a:extLst>
              <a:ext uri="{FF2B5EF4-FFF2-40B4-BE49-F238E27FC236}">
                <a16:creationId xmlns:a16="http://schemas.microsoft.com/office/drawing/2014/main" id="{6488E408-5866-84F7-89DA-07D1018E25A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573449" y="3851837"/>
            <a:ext cx="2142714" cy="2099860"/>
          </a:xfrm>
          <a:prstGeom prst="rect">
            <a:avLst/>
          </a:prstGeom>
        </p:spPr>
      </p:pic>
      <p:pic>
        <p:nvPicPr>
          <p:cNvPr id="42" name="Grafik 41" descr="Ein Bild, das Person, Im Haus, Geschirr, Wand enthält.&#10;&#10;KI-generierte Inhalte können fehlerhaft sein.">
            <a:extLst>
              <a:ext uri="{FF2B5EF4-FFF2-40B4-BE49-F238E27FC236}">
                <a16:creationId xmlns:a16="http://schemas.microsoft.com/office/drawing/2014/main" id="{1BC926E6-6A31-80F5-6749-696DE51859C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230415" y="6093638"/>
            <a:ext cx="1199398" cy="1738050"/>
          </a:xfrm>
          <a:prstGeom prst="rect">
            <a:avLst/>
          </a:prstGeom>
        </p:spPr>
      </p:pic>
      <p:pic>
        <p:nvPicPr>
          <p:cNvPr id="44" name="Grafik 43" descr="Ein Bild, das Schwarzweiß, Gebäude, monochrom, Wand enthält.&#10;&#10;KI-generierte Inhalte können fehlerhaft sein.">
            <a:extLst>
              <a:ext uri="{FF2B5EF4-FFF2-40B4-BE49-F238E27FC236}">
                <a16:creationId xmlns:a16="http://schemas.microsoft.com/office/drawing/2014/main" id="{3B37784B-CBD4-5450-7081-2BEBB99AEE9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1573449" y="6115408"/>
            <a:ext cx="2539182" cy="17380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941190"/>
            <a:ext cx="881074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2. Literature Review</a:t>
            </a:r>
            <a:endParaRPr lang="en-US" sz="4900" dirty="0"/>
          </a:p>
        </p:txBody>
      </p:sp>
      <p:sp>
        <p:nvSpPr>
          <p:cNvPr id="4" name="Shape 1"/>
          <p:cNvSpPr/>
          <p:nvPr/>
        </p:nvSpPr>
        <p:spPr>
          <a:xfrm>
            <a:off x="740986" y="3916757"/>
            <a:ext cx="9385221" cy="3699164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5" name="Text 2"/>
          <p:cNvSpPr/>
          <p:nvPr/>
        </p:nvSpPr>
        <p:spPr>
          <a:xfrm>
            <a:off x="1028224" y="4349234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Insights: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028224" y="4875252"/>
            <a:ext cx="89163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-&gt; Feminist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artists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of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1970s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used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fragmented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bodies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domestic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symbols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and performative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gestures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to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subvert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traditional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visual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norms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.</a:t>
            </a:r>
          </a:p>
          <a:p>
            <a:endParaRPr lang="de-AT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-&gt; These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recurring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motifs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form a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rich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visual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vocabulary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—ideal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for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AI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pattern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detection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(e.g.,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clustering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by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pose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or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symbolism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).</a:t>
            </a:r>
          </a:p>
          <a:p>
            <a:endParaRPr lang="de-AT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-&gt; My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project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reflects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Schor’s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thesis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: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feminist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art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not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isolated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but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part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of a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shared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thematic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language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now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made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visible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through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computational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analysis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.</a:t>
            </a:r>
          </a:p>
        </p:txBody>
      </p:sp>
      <p:sp>
        <p:nvSpPr>
          <p:cNvPr id="2" name="Text 3">
            <a:extLst>
              <a:ext uri="{FF2B5EF4-FFF2-40B4-BE49-F238E27FC236}">
                <a16:creationId xmlns:a16="http://schemas.microsoft.com/office/drawing/2014/main" id="{F1238B2C-A2DC-4C87-086F-E9C4367C8BAA}"/>
              </a:ext>
            </a:extLst>
          </p:cNvPr>
          <p:cNvSpPr/>
          <p:nvPr/>
        </p:nvSpPr>
        <p:spPr>
          <a:xfrm>
            <a:off x="1028224" y="2002437"/>
            <a:ext cx="88107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“The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feminist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artists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of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1970s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systematically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challenged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visual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representations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of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women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i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by</a:t>
            </a:r>
            <a:r>
              <a:rPr lang="de-AT" sz="17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i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using</a:t>
            </a:r>
            <a:r>
              <a:rPr lang="de-AT" sz="17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i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their</a:t>
            </a:r>
            <a:r>
              <a:rPr lang="de-AT" sz="17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own </a:t>
            </a:r>
            <a:r>
              <a:rPr lang="de-AT" sz="1750" i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bodies</a:t>
            </a:r>
            <a:r>
              <a:rPr lang="de-AT" sz="17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i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as</a:t>
            </a:r>
            <a:r>
              <a:rPr lang="de-AT" sz="175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i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mediums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—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disrupting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male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gaze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and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redefining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female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subjectivity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through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i="1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photography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performance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, and film.”</a:t>
            </a:r>
            <a:br>
              <a:rPr lang="de-AT" sz="1600" dirty="0"/>
            </a:br>
            <a:r>
              <a:rPr lang="de-AT" sz="1600" dirty="0">
                <a:latin typeface="Inter" panose="020B0502030000000004" pitchFamily="34" charset="0"/>
                <a:ea typeface="Inter" panose="020B0502030000000004" pitchFamily="34" charset="0"/>
              </a:rPr>
              <a:t>(</a:t>
            </a:r>
            <a:r>
              <a:rPr lang="de-AT" sz="1600" i="1" dirty="0">
                <a:latin typeface="Inter" panose="020B0502030000000004" pitchFamily="34" charset="0"/>
                <a:ea typeface="Inter" panose="020B0502030000000004" pitchFamily="34" charset="0"/>
              </a:rPr>
              <a:t>Schor, 2020</a:t>
            </a:r>
            <a:r>
              <a:rPr lang="de-AT" sz="1600" dirty="0">
                <a:latin typeface="Inter" panose="020B0502030000000004" pitchFamily="34" charset="0"/>
                <a:ea typeface="Inter" panose="020B0502030000000004" pitchFamily="34" charset="0"/>
              </a:rPr>
              <a:t>)</a:t>
            </a:r>
            <a:endParaRPr lang="en-US" sz="1750" dirty="0">
              <a:latin typeface="Inter" panose="020B0502030000000004" pitchFamily="34" charset="0"/>
              <a:ea typeface="Inter" panose="020B05020300000000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2237"/>
            <a:ext cx="10865525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3. Data Collection: Type &amp; Processing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16863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50"/>
              </a:lnSpc>
            </a:pPr>
            <a:r>
              <a:rPr lang="de-AT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A. Image &amp; </a:t>
            </a:r>
            <a:r>
              <a:rPr lang="de-AT" sz="245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Metadata</a:t>
            </a:r>
            <a:r>
              <a:rPr lang="de-AT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Sources</a:t>
            </a:r>
            <a:endParaRPr lang="en-US" sz="2450" b="1" dirty="0">
              <a:solidFill>
                <a:srgbClr val="F95F88"/>
              </a:solidFill>
              <a:latin typeface="Petrona Bold" pitchFamily="34" charset="0"/>
              <a:ea typeface="Petrona Bold" pitchFamily="34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30308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dataset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of 30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feminist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artworks</a:t>
            </a: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27350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metadata.csv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that includes metadata: artist, title, </a:t>
            </a: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year, nationality which is mapped to each image</a:t>
            </a:r>
            <a:endParaRPr lang="en-US" sz="1750" dirty="0"/>
          </a:p>
        </p:txBody>
      </p:sp>
      <p:pic>
        <p:nvPicPr>
          <p:cNvPr id="12" name="Grafik 11" descr="Ein Bild, das Schuhwerk, Gebäude, draußen, Person enthält.&#10;&#10;KI-generierte Inhalte können fehlerhaft sein.">
            <a:extLst>
              <a:ext uri="{FF2B5EF4-FFF2-40B4-BE49-F238E27FC236}">
                <a16:creationId xmlns:a16="http://schemas.microsoft.com/office/drawing/2014/main" id="{8308CB27-244A-1290-6D19-F773DD1DF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1902" y="1881301"/>
            <a:ext cx="6460981" cy="4338087"/>
          </a:xfrm>
          <a:prstGeom prst="rect">
            <a:avLst/>
          </a:prstGeom>
        </p:spPr>
      </p:pic>
      <p:sp>
        <p:nvSpPr>
          <p:cNvPr id="14" name="Text 5">
            <a:extLst>
              <a:ext uri="{FF2B5EF4-FFF2-40B4-BE49-F238E27FC236}">
                <a16:creationId xmlns:a16="http://schemas.microsoft.com/office/drawing/2014/main" id="{928FE97F-F524-81B5-CB5F-B947B69DF14D}"/>
              </a:ext>
            </a:extLst>
          </p:cNvPr>
          <p:cNvSpPr/>
          <p:nvPr/>
        </p:nvSpPr>
        <p:spPr>
          <a:xfrm>
            <a:off x="793790" y="352995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Each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image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processed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through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a CLIP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model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to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generate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visual-semantic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embeddings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. </a:t>
            </a:r>
            <a:endParaRPr lang="en-US" sz="1750" dirty="0">
              <a:solidFill>
                <a:srgbClr val="272525"/>
              </a:solidFill>
              <a:latin typeface="Calibri" panose="020F0502020204030204" pitchFamily="34" charset="0"/>
              <a:ea typeface="Inter" pitchFamily="34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11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2237"/>
            <a:ext cx="10865525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4. Model Development 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1686336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50"/>
              </a:lnSpc>
            </a:pPr>
            <a:r>
              <a:rPr lang="de-AT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Model and </a:t>
            </a:r>
            <a:r>
              <a:rPr lang="de-AT" sz="245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unique</a:t>
            </a:r>
            <a:r>
              <a:rPr lang="de-AT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de-AT" sz="245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Aspects</a:t>
            </a:r>
            <a:endParaRPr lang="en-US" sz="1750" b="1" dirty="0">
              <a:latin typeface="Calibri" panose="020F0502020204030204" pitchFamily="34" charset="0"/>
              <a:ea typeface="Petrona Bold" pitchFamily="34" charset="-122"/>
              <a:cs typeface="Calibri" panose="020F050202020403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30308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GPT-4o multimodal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analysis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with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custom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 Chain-of-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Thought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prompting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 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that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forces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step-by-step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cultural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comparison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:</a:t>
            </a:r>
          </a:p>
          <a:p>
            <a:endParaRPr lang="de-AT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1.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Observe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visual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elements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→ </a:t>
            </a:r>
            <a:b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</a:b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2. Cross-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cultural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comparison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→ </a:t>
            </a:r>
            <a:b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</a:b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3. Separate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cultural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vs. universal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themes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→ </a:t>
            </a:r>
            <a:b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</a:b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4.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Identify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shared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feminist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strategies</a:t>
            </a:r>
            <a:endParaRPr lang="de-AT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</p:txBody>
      </p:sp>
      <p:pic>
        <p:nvPicPr>
          <p:cNvPr id="20" name="Grafik 19" descr="Ein Bild, das Menschliches Gesicht, Person, Kleidung, Schwarzweiß enthält.&#10;&#10;KI-generierte Inhalte können fehlerhaft sein.">
            <a:extLst>
              <a:ext uri="{FF2B5EF4-FFF2-40B4-BE49-F238E27FC236}">
                <a16:creationId xmlns:a16="http://schemas.microsoft.com/office/drawing/2014/main" id="{9EC7B3C1-7C11-2FC6-282E-5FFE61211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8248" y="1686336"/>
            <a:ext cx="6239044" cy="4804064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77B8BACD-C2C6-8791-BC37-8B750332610B}"/>
              </a:ext>
            </a:extLst>
          </p:cNvPr>
          <p:cNvSpPr/>
          <p:nvPr/>
        </p:nvSpPr>
        <p:spPr>
          <a:xfrm>
            <a:off x="793790" y="4899121"/>
            <a:ext cx="10865525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5. Evaluation</a:t>
            </a:r>
            <a:endParaRPr lang="en-US" sz="490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182FD175-4619-B534-5A0B-6C0ABA7950DD}"/>
              </a:ext>
            </a:extLst>
          </p:cNvPr>
          <p:cNvSpPr/>
          <p:nvPr/>
        </p:nvSpPr>
        <p:spPr>
          <a:xfrm>
            <a:off x="793790" y="583322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50"/>
              </a:lnSpc>
            </a:pPr>
            <a:r>
              <a:rPr lang="de-AT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Primary </a:t>
            </a:r>
            <a:r>
              <a:rPr lang="de-AT" sz="245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Metric</a:t>
            </a:r>
            <a:r>
              <a:rPr lang="de-AT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:</a:t>
            </a:r>
            <a:endParaRPr lang="en-US" sz="1750" b="1" dirty="0">
              <a:latin typeface="Calibri" panose="020F0502020204030204" pitchFamily="34" charset="0"/>
              <a:ea typeface="Petrona Bold" pitchFamily="34" charset="-122"/>
              <a:cs typeface="Calibri" panose="020F0502020204030204" pitchFamily="34" charset="0"/>
            </a:endParaRP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22754B43-D01E-B885-F6CA-407659F491E5}"/>
              </a:ext>
            </a:extLst>
          </p:cNvPr>
          <p:cNvSpPr/>
          <p:nvPr/>
        </p:nvSpPr>
        <p:spPr>
          <a:xfrm>
            <a:off x="793790" y="644996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Qualitative expert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validation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of AI-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generated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comparative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analyses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(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accuracy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in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identifying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genuine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cross-cultural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visual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parallels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vs.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cultural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stereotypes).</a:t>
            </a:r>
          </a:p>
        </p:txBody>
      </p:sp>
    </p:spTree>
    <p:extLst>
      <p:ext uri="{BB962C8B-B14F-4D97-AF65-F5344CB8AC3E}">
        <p14:creationId xmlns:p14="http://schemas.microsoft.com/office/powerpoint/2010/main" val="1739330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89" y="617063"/>
            <a:ext cx="12675037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100"/>
              </a:lnSpc>
            </a:pPr>
            <a:r>
              <a:rPr lang="en-US" sz="54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6. </a:t>
            </a: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Creative Output</a:t>
            </a:r>
            <a:endParaRPr lang="en-US" sz="4900"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EE415991-B8B8-EC90-6349-EED35F7B6D6F}"/>
              </a:ext>
            </a:extLst>
          </p:cNvPr>
          <p:cNvSpPr/>
          <p:nvPr/>
        </p:nvSpPr>
        <p:spPr>
          <a:xfrm>
            <a:off x="793789" y="22790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Interactive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visualization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showing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how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“Body, Performance,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Feminitiy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"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theme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appears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in Cuban (Ana Mendieta) and American (Janice Guy) and German (Annegret Soltau)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feminist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photography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despite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cultural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differences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.</a:t>
            </a:r>
          </a:p>
        </p:txBody>
      </p:sp>
      <p:pic>
        <p:nvPicPr>
          <p:cNvPr id="7" name="Grafik 6" descr="Ein Bild, das Text, Screenshot, Software, Multimedia-Software enthält.&#10;&#10;KI-generierte Inhalte können fehlerhaft sein.">
            <a:extLst>
              <a:ext uri="{FF2B5EF4-FFF2-40B4-BE49-F238E27FC236}">
                <a16:creationId xmlns:a16="http://schemas.microsoft.com/office/drawing/2014/main" id="{A0D339D5-2124-449C-B86D-6817FB4C9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6023" y="943643"/>
            <a:ext cx="6400588" cy="6289915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23272569-D9AB-1A3A-B60C-B3C8D3830870}"/>
              </a:ext>
            </a:extLst>
          </p:cNvPr>
          <p:cNvSpPr/>
          <p:nvPr/>
        </p:nvSpPr>
        <p:spPr>
          <a:xfrm>
            <a:off x="793789" y="1642885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50"/>
              </a:lnSpc>
            </a:pPr>
            <a:r>
              <a:rPr lang="de-AT" sz="245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Calibri" panose="020F0502020204030204" pitchFamily="34" charset="0"/>
              </a:rPr>
              <a:t>Thematic</a:t>
            </a:r>
            <a:r>
              <a:rPr lang="de-AT" sz="24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Calibri" panose="020F0502020204030204" pitchFamily="34" charset="0"/>
              </a:rPr>
              <a:t> Cluster Explorer:</a:t>
            </a:r>
            <a:endParaRPr lang="en-US" sz="1750" b="1" dirty="0">
              <a:latin typeface="Calibri" panose="020F0502020204030204" pitchFamily="34" charset="0"/>
              <a:ea typeface="Petrona Bold" pitchFamily="34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5842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169075"/>
            <a:ext cx="6961346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Reflection &amp; Conclusion</a:t>
            </a:r>
            <a:endParaRPr lang="en-US" sz="4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228885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139321"/>
            <a:ext cx="3134797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Ethical Consideration</a:t>
            </a:r>
            <a:endParaRPr lang="en-US" sz="2450" dirty="0"/>
          </a:p>
        </p:txBody>
      </p:sp>
      <p:sp>
        <p:nvSpPr>
          <p:cNvPr id="6" name="Text 2"/>
          <p:cNvSpPr/>
          <p:nvPr/>
        </p:nvSpPr>
        <p:spPr>
          <a:xfrm>
            <a:off x="6280190" y="366533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Monitored AI to prevent "flattening" feminist messages (e.g., protest art described as "decorative").</a:t>
            </a: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Implemented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prompt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engineering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safeguards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against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national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stereotyping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(e.g., "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Avoid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deterministic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links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between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</a:t>
            </a:r>
            <a:r>
              <a:rPr lang="de-AT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nationality</a:t>
            </a:r>
            <a: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 and style").</a:t>
            </a:r>
            <a:br>
              <a:rPr lang="de-AT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</a:b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Bias – risk of dominant western, male lens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Misinformation – Chatbot  </a:t>
            </a: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b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72525"/>
              </a:solidFill>
              <a:latin typeface="Inter" pitchFamily="34" charset="0"/>
              <a:ea typeface="Inter" pitchFamily="34" charset="-122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1" name="Grafik 10" descr="Ein Bild, das Menschliches Gesicht, Kleidung, Person, Wand enthält.&#10;&#10;KI-generierte Inhalte können fehlerhaft sein.">
            <a:extLst>
              <a:ext uri="{FF2B5EF4-FFF2-40B4-BE49-F238E27FC236}">
                <a16:creationId xmlns:a16="http://schemas.microsoft.com/office/drawing/2014/main" id="{C57F7268-F30B-F856-1E4C-325AB3253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4221" y="-30081"/>
            <a:ext cx="5714999" cy="833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700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013291" y="2708878"/>
            <a:ext cx="8603818" cy="40050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/>
            <a:r>
              <a:rPr lang="en-US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This project (maybe)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demonstrates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how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AI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can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b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</a:b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reveal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previously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overlooked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transnational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visual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b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</a:b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dialogues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in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feminist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art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history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,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enriching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our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b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</a:b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understanding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of global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feminist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 </a:t>
            </a:r>
            <a:r>
              <a:rPr lang="de-AT" sz="4000" b="1" dirty="0" err="1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movements</a:t>
            </a:r>
            <a:r>
              <a:rPr lang="de-AT" sz="40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</a:rPr>
              <a:t>.</a:t>
            </a:r>
            <a:endParaRPr lang="en-US" sz="4000" b="1" dirty="0">
              <a:solidFill>
                <a:srgbClr val="F95F88"/>
              </a:solidFill>
              <a:latin typeface="Petrona Bold" pitchFamily="34" charset="0"/>
              <a:ea typeface="Petrona Bold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501</Words>
  <Application>Microsoft Macintosh PowerPoint</Application>
  <PresentationFormat>Benutzerdefiniert</PresentationFormat>
  <Paragraphs>50</Paragraphs>
  <Slides>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Petrona Bold</vt:lpstr>
      <vt:lpstr>Arial</vt:lpstr>
      <vt:lpstr>Calibri</vt:lpstr>
      <vt:lpstr>Inter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o74qxhbp8h@univie.onmicrosoft.com</cp:lastModifiedBy>
  <cp:revision>6</cp:revision>
  <dcterms:created xsi:type="dcterms:W3CDTF">2025-06-26T16:27:38Z</dcterms:created>
  <dcterms:modified xsi:type="dcterms:W3CDTF">2025-07-04T09:24:50Z</dcterms:modified>
</cp:coreProperties>
</file>